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80" r:id="rId2"/>
    <p:sldId id="257" r:id="rId3"/>
    <p:sldId id="298" r:id="rId4"/>
    <p:sldId id="300" r:id="rId5"/>
    <p:sldId id="299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264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94C3"/>
    <a:srgbClr val="82A02C"/>
    <a:srgbClr val="E7B91D"/>
    <a:srgbClr val="A62B76"/>
    <a:srgbClr val="000000"/>
    <a:srgbClr val="5A9BD6"/>
    <a:srgbClr val="4E88BD"/>
    <a:srgbClr val="0092D2"/>
    <a:srgbClr val="222222"/>
    <a:srgbClr val="FDC8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103" d="100"/>
          <a:sy n="103" d="100"/>
        </p:scale>
        <p:origin x="-2712" y="-17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03F6FAA-61E2-1C49-BFAA-3147B82E992A}" type="datetime1">
              <a:rPr lang="en-US"/>
              <a:pPr>
                <a:defRPr/>
              </a:pPr>
              <a:t>5/31/16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BF581A0A-0C9B-164C-9C70-1866B308D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57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7F31E-8AEA-7C48-901B-CB549AEFB479}" type="datetime1">
              <a:rPr lang="en-US"/>
              <a:pPr>
                <a:defRPr/>
              </a:pPr>
              <a:t>5/31/16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8AC9C-943C-3C4D-AF38-EC5488336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0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9529A-5B02-1645-93DE-AF6AB0E90608}" type="datetime1">
              <a:rPr lang="en-US"/>
              <a:pPr>
                <a:defRPr/>
              </a:pPr>
              <a:t>5/31/16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2DDB-EEE7-804E-93A0-D3539391A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41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B14B2-451A-2940-BBF3-B62ABFFDF352}" type="datetime1">
              <a:rPr lang="en-US"/>
              <a:pPr>
                <a:defRPr/>
              </a:pPr>
              <a:t>5/31/16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B5395-3AC1-7F4B-98C4-068EB84B0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4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0EE1C-673F-0D4A-882D-21C13A637035}" type="datetime1">
              <a:rPr lang="en-US"/>
              <a:pPr>
                <a:defRPr/>
              </a:pPr>
              <a:t>5/31/16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E4C65-DAE9-D244-9E03-FCDAB449B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7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DAC0E-A1CE-2C45-8473-D04514CB24E0}" type="datetime1">
              <a:rPr lang="en-US"/>
              <a:pPr>
                <a:defRPr/>
              </a:pPr>
              <a:t>5/31/16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F0574-91DB-A842-8580-0D80B67AF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8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98E88-5BE8-6E4F-9749-841251D1313D}" type="datetime1">
              <a:rPr lang="en-US"/>
              <a:pPr>
                <a:defRPr/>
              </a:pPr>
              <a:t>5/31/16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9D557-D974-534C-BF7F-831F9A579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22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8671E-6C39-2347-91C3-91022FF23B37}" type="datetime1">
              <a:rPr lang="en-US"/>
              <a:pPr>
                <a:defRPr/>
              </a:pPr>
              <a:t>5/31/16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92D4C-DCC5-1141-93A3-125D00386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8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D2BCD-B93C-D44B-8131-238ACD31087B}" type="datetime1">
              <a:rPr lang="en-US"/>
              <a:pPr>
                <a:defRPr/>
              </a:pPr>
              <a:t>5/31/16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D87BB-7475-A845-8BFE-5BA024C41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96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E49C2-FAC8-504C-8938-54121FFD41BC}" type="datetime1">
              <a:rPr lang="en-US"/>
              <a:pPr>
                <a:defRPr/>
              </a:pPr>
              <a:t>5/31/16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6F2B9-78EB-394C-AC53-2CF28C4B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4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8410C-32E5-8E40-B815-BD8ED5BC1BDD}" type="datetime1">
              <a:rPr lang="en-US"/>
              <a:pPr>
                <a:defRPr/>
              </a:pPr>
              <a:t>5/31/16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CE4BC-0A59-8644-9CFC-D1E34F621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1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24336-2E85-CD4F-BFDF-7D64FFC237D3}" type="datetime1">
              <a:rPr lang="en-US"/>
              <a:pPr>
                <a:defRPr/>
              </a:pPr>
              <a:t>5/31/16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8EFCC-821B-E245-89C0-990CF8536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4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09587F03-47FD-E041-B12A-1C30B1C447C9}" type="datetime1">
              <a:rPr lang="en-US"/>
              <a:pPr>
                <a:defRPr/>
              </a:pPr>
              <a:t>5/31/16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8B087E4E-ED22-964C-84E0-F11AB9545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oad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47524" y="152400"/>
            <a:ext cx="8848991" cy="6553199"/>
          </a:xfrm>
          <a:prstGeom prst="rect">
            <a:avLst/>
          </a:prstGeom>
        </p:spPr>
      </p:pic>
      <p:pic>
        <p:nvPicPr>
          <p:cNvPr id="8" name="Picture 7" descr="AA_Logo_Stack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989" y="564667"/>
            <a:ext cx="6870023" cy="2407133"/>
          </a:xfrm>
          <a:prstGeom prst="rect">
            <a:avLst/>
          </a:prstGeom>
        </p:spPr>
      </p:pic>
      <p:pic>
        <p:nvPicPr>
          <p:cNvPr id="12" name="Picture 11" descr="AA_Logo_Stack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989" y="564667"/>
            <a:ext cx="6870023" cy="240713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495800" y="5864396"/>
            <a:ext cx="4071133" cy="460204"/>
            <a:chOff x="3809898" y="3965302"/>
            <a:chExt cx="4071133" cy="460204"/>
          </a:xfrm>
        </p:grpSpPr>
        <p:pic>
          <p:nvPicPr>
            <p:cNvPr id="14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809898" y="3965302"/>
              <a:ext cx="1672423" cy="460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096000" y="4026891"/>
              <a:ext cx="1785031" cy="30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5791200" y="3965302"/>
              <a:ext cx="0" cy="460204"/>
            </a:xfrm>
            <a:prstGeom prst="line">
              <a:avLst/>
            </a:prstGeom>
            <a:ln w="9525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990600" y="4800600"/>
            <a:ext cx="7696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en-US" sz="4500" baseline="30000" dirty="0" smtClean="0">
                <a:solidFill>
                  <a:schemeClr val="bg1"/>
                </a:solidFill>
              </a:rPr>
              <a:t>Investing in our greatest asset: Roads</a:t>
            </a:r>
            <a:endParaRPr lang="en-US" sz="45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72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phalt Image advantage7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161" y="166784"/>
            <a:ext cx="8791123" cy="651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8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sphalt advantage14_comfor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161" y="168668"/>
            <a:ext cx="8791123" cy="651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0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phalt advantage36_safety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641" y="168668"/>
            <a:ext cx="8809643" cy="651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94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sphalt advantage.3_economics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641" y="168668"/>
            <a:ext cx="8809643" cy="651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30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ad-car-tir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399" y="152400"/>
            <a:ext cx="8839201" cy="6553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838200" y="4191000"/>
            <a:ext cx="7620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dirty="0" smtClean="0">
                <a:solidFill>
                  <a:schemeClr val="bg1"/>
                </a:solidFill>
              </a:rPr>
              <a:t>Sign up for our newsletter </a:t>
            </a:r>
            <a:r>
              <a:rPr lang="en-US" sz="4000" dirty="0" smtClean="0">
                <a:solidFill>
                  <a:srgbClr val="FFFFFF"/>
                </a:solidFill>
              </a:rPr>
              <a:t>and other industry news at </a:t>
            </a:r>
            <a:r>
              <a:rPr lang="en-US" sz="4000" dirty="0" err="1" smtClean="0">
                <a:solidFill>
                  <a:srgbClr val="FFFFFF"/>
                </a:solidFill>
              </a:rPr>
              <a:t>AsphaltAdvantages.com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933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sphalt-07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2400" y="147777"/>
            <a:ext cx="8839200" cy="6553200"/>
          </a:xfrm>
          <a:prstGeom prst="rect">
            <a:avLst/>
          </a:pr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826782" y="1295400"/>
            <a:ext cx="7620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Socialize with us on Facebook, Twitter, and LinkedIn.</a:t>
            </a:r>
          </a:p>
          <a:p>
            <a:pPr algn="ctr"/>
            <a:endParaRPr lang="en-US" sz="4000" dirty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Join the conversation!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#</a:t>
            </a:r>
            <a:r>
              <a:rPr lang="en-US" sz="4000" dirty="0" err="1" smtClean="0">
                <a:solidFill>
                  <a:schemeClr val="bg1"/>
                </a:solidFill>
              </a:rPr>
              <a:t>AsphaltAdvantages</a:t>
            </a:r>
            <a:endParaRPr lang="en-US" sz="4000" dirty="0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19400" y="5029200"/>
            <a:ext cx="3736091" cy="973730"/>
            <a:chOff x="6324600" y="3124200"/>
            <a:chExt cx="1689496" cy="4403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64166" y="3124200"/>
              <a:ext cx="440330" cy="44033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4600" y="3124200"/>
              <a:ext cx="440330" cy="44033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73766" y="3124200"/>
              <a:ext cx="440330" cy="440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8770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sphalt-07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161648" y="4572000"/>
            <a:ext cx="685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600" spc="80" dirty="0">
                <a:solidFill>
                  <a:schemeClr val="bg1"/>
                </a:solidFill>
                <a:cs typeface="Arial" charset="0"/>
              </a:rPr>
              <a:t>AsphaltAdvantages.com</a:t>
            </a:r>
            <a:endParaRPr lang="en-US" sz="3600" spc="80" baseline="300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0" name="Picture 19" descr="AA_Logo_Stack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989" y="838200"/>
            <a:ext cx="6870023" cy="2407133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495800" y="5791200"/>
            <a:ext cx="4071133" cy="460204"/>
            <a:chOff x="3809898" y="3965302"/>
            <a:chExt cx="4071133" cy="460204"/>
          </a:xfrm>
        </p:grpSpPr>
        <p:pic>
          <p:nvPicPr>
            <p:cNvPr id="22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809898" y="3965302"/>
              <a:ext cx="1672423" cy="460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096000" y="4026891"/>
              <a:ext cx="1785031" cy="30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4" name="Straight Connector 23"/>
            <p:cNvCxnSpPr/>
            <p:nvPr/>
          </p:nvCxnSpPr>
          <p:spPr>
            <a:xfrm flipV="1">
              <a:off x="5791200" y="3965302"/>
              <a:ext cx="0" cy="460204"/>
            </a:xfrm>
            <a:prstGeom prst="line">
              <a:avLst/>
            </a:prstGeom>
            <a:ln w="9525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999924" y="3276600"/>
            <a:ext cx="799167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en-US" sz="4500" baseline="30000" dirty="0" smtClean="0">
                <a:solidFill>
                  <a:schemeClr val="bg1"/>
                </a:solidFill>
              </a:rPr>
              <a:t>supports the need to invest in our roads!</a:t>
            </a:r>
            <a:endParaRPr lang="en-US" sz="4500" baseline="30000" dirty="0">
              <a:solidFill>
                <a:schemeClr val="bg1"/>
              </a:solidFill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1152324" y="5737377"/>
            <a:ext cx="2962476" cy="73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en-US" sz="2800" baseline="30000" dirty="0" smtClean="0">
                <a:solidFill>
                  <a:schemeClr val="bg1"/>
                </a:solidFill>
              </a:rPr>
              <a:t>#</a:t>
            </a:r>
            <a:r>
              <a:rPr lang="en-US" sz="2800" baseline="30000" dirty="0" err="1" smtClean="0">
                <a:solidFill>
                  <a:schemeClr val="bg1"/>
                </a:solidFill>
              </a:rPr>
              <a:t>AsphaltAdvantages</a:t>
            </a:r>
            <a:endParaRPr lang="en-US" sz="2800" baseline="30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sphalt-07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34000"/>
            <a:ext cx="9144000" cy="761998"/>
          </a:xfrm>
          <a:prstGeom prst="rect">
            <a:avLst/>
          </a:prstGeom>
          <a:solidFill>
            <a:srgbClr val="A62B7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838200" y="5451652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1600" spc="80" dirty="0">
                <a:cs typeface="Arial" charset="0"/>
              </a:rPr>
              <a:t>AsphaltAdvantages.com</a:t>
            </a:r>
            <a:endParaRPr lang="en-US" sz="1600" spc="80" baseline="30000" dirty="0">
              <a:cs typeface="Arial" charset="0"/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838200" y="2155825"/>
            <a:ext cx="7696200" cy="264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en-US" sz="5000" baseline="30000" dirty="0" smtClean="0">
                <a:solidFill>
                  <a:schemeClr val="bg1"/>
                </a:solidFill>
              </a:rPr>
              <a:t>Highlights the advantages of asphalt pavements and how asphalt is meeting the challenges of today’s environment</a:t>
            </a:r>
            <a:r>
              <a:rPr lang="en-US" sz="5500" baseline="30000" dirty="0" smtClean="0">
                <a:solidFill>
                  <a:schemeClr val="bg1"/>
                </a:solidFill>
              </a:rPr>
              <a:t>.</a:t>
            </a:r>
            <a:endParaRPr lang="en-US" sz="5500" baseline="30000" dirty="0">
              <a:solidFill>
                <a:schemeClr val="bg1"/>
              </a:solidFill>
            </a:endParaRPr>
          </a:p>
        </p:txBody>
      </p:sp>
      <p:pic>
        <p:nvPicPr>
          <p:cNvPr id="14340" name="Picture 4" descr="asphaltadvantages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035050"/>
            <a:ext cx="37719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914400" y="1600200"/>
            <a:ext cx="3657600" cy="0"/>
          </a:xfrm>
          <a:prstGeom prst="line">
            <a:avLst/>
          </a:prstGeom>
          <a:ln w="28575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5486757" y="5596066"/>
            <a:ext cx="2805029" cy="314325"/>
            <a:chOff x="5486757" y="5596066"/>
            <a:chExt cx="2805029" cy="314325"/>
          </a:xfrm>
        </p:grpSpPr>
        <p:pic>
          <p:nvPicPr>
            <p:cNvPr id="12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486757" y="5596066"/>
              <a:ext cx="114228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072586" y="5632848"/>
              <a:ext cx="1219200" cy="207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3" name="Straight Connector 22"/>
            <p:cNvCxnSpPr/>
            <p:nvPr/>
          </p:nvCxnSpPr>
          <p:spPr>
            <a:xfrm flipV="1">
              <a:off x="6858000" y="5598599"/>
              <a:ext cx="0" cy="311792"/>
            </a:xfrm>
            <a:prstGeom prst="line">
              <a:avLst/>
            </a:prstGeom>
            <a:ln w="9525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sphalt-07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34000"/>
            <a:ext cx="9144000" cy="761998"/>
          </a:xfrm>
          <a:prstGeom prst="rect">
            <a:avLst/>
          </a:prstGeom>
          <a:solidFill>
            <a:srgbClr val="5894C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838200" y="5451652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1600" spc="80" dirty="0">
                <a:cs typeface="Arial" charset="0"/>
              </a:rPr>
              <a:t>AsphaltAdvantages.com</a:t>
            </a:r>
            <a:endParaRPr lang="en-US" sz="1600" spc="80" baseline="30000" dirty="0">
              <a:cs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486757" y="5596066"/>
            <a:ext cx="2805029" cy="314325"/>
            <a:chOff x="5486757" y="5596066"/>
            <a:chExt cx="2805029" cy="314325"/>
          </a:xfrm>
        </p:grpSpPr>
        <p:pic>
          <p:nvPicPr>
            <p:cNvPr id="12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486757" y="5596066"/>
              <a:ext cx="114228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072586" y="5632848"/>
              <a:ext cx="1219200" cy="207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3" name="Straight Connector 22"/>
            <p:cNvCxnSpPr/>
            <p:nvPr/>
          </p:nvCxnSpPr>
          <p:spPr>
            <a:xfrm flipV="1">
              <a:off x="6858000" y="5598599"/>
              <a:ext cx="0" cy="311792"/>
            </a:xfrm>
            <a:prstGeom prst="line">
              <a:avLst/>
            </a:prstGeom>
            <a:ln w="9525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838200" y="1676399"/>
            <a:ext cx="7696200" cy="312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en-US" sz="5000" baseline="30000" dirty="0" smtClean="0">
                <a:solidFill>
                  <a:schemeClr val="bg1"/>
                </a:solidFill>
              </a:rPr>
              <a:t>The campaign offers the latest industry news and information about upcoming programs and events. </a:t>
            </a:r>
            <a:endParaRPr lang="en-US" sz="50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51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sphalt-07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34000"/>
            <a:ext cx="9144000" cy="761998"/>
          </a:xfrm>
          <a:prstGeom prst="rect">
            <a:avLst/>
          </a:prstGeom>
          <a:solidFill>
            <a:srgbClr val="82A02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838200" y="5451652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1600" spc="80" dirty="0">
                <a:cs typeface="Arial" charset="0"/>
              </a:rPr>
              <a:t>AsphaltAdvantages.com</a:t>
            </a:r>
            <a:endParaRPr lang="en-US" sz="1600" spc="80" baseline="30000" dirty="0">
              <a:cs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486757" y="5596066"/>
            <a:ext cx="2805029" cy="314325"/>
            <a:chOff x="5486757" y="5596066"/>
            <a:chExt cx="2805029" cy="314325"/>
          </a:xfrm>
        </p:grpSpPr>
        <p:pic>
          <p:nvPicPr>
            <p:cNvPr id="12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486757" y="5596066"/>
              <a:ext cx="114228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072586" y="5632848"/>
              <a:ext cx="1219200" cy="207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3" name="Straight Connector 22"/>
            <p:cNvCxnSpPr/>
            <p:nvPr/>
          </p:nvCxnSpPr>
          <p:spPr>
            <a:xfrm flipV="1">
              <a:off x="6858000" y="5598599"/>
              <a:ext cx="0" cy="311792"/>
            </a:xfrm>
            <a:prstGeom prst="line">
              <a:avLst/>
            </a:prstGeom>
            <a:ln w="9525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838200" y="1219200"/>
            <a:ext cx="7696200" cy="358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en-US" sz="5000" baseline="30000" dirty="0" err="1" smtClean="0">
                <a:solidFill>
                  <a:schemeClr val="bg1"/>
                </a:solidFill>
              </a:rPr>
              <a:t>AsphaltAdvantages.com</a:t>
            </a:r>
            <a:r>
              <a:rPr lang="en-US" sz="5000" baseline="30000" dirty="0" smtClean="0">
                <a:solidFill>
                  <a:schemeClr val="bg1"/>
                </a:solidFill>
              </a:rPr>
              <a:t> which is the hub for all information and efficiently categorized into 4 key themes for easy reference. Sustainability, Comfort, Safety, and Economics. </a:t>
            </a:r>
            <a:endParaRPr lang="en-US" sz="50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753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sphalt-07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334000"/>
            <a:ext cx="9144000" cy="761998"/>
          </a:xfrm>
          <a:prstGeom prst="rect">
            <a:avLst/>
          </a:prstGeom>
          <a:solidFill>
            <a:srgbClr val="E7B91D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838200" y="5451652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1600" spc="80" dirty="0">
                <a:cs typeface="Arial" charset="0"/>
              </a:rPr>
              <a:t>AsphaltAdvantages.com</a:t>
            </a:r>
            <a:endParaRPr lang="en-US" sz="1600" spc="80" baseline="30000" dirty="0">
              <a:cs typeface="Arial" charset="0"/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838200" y="2155825"/>
            <a:ext cx="6934200" cy="264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en-US" sz="5500" baseline="30000" dirty="0">
                <a:solidFill>
                  <a:schemeClr val="bg1"/>
                </a:solidFill>
              </a:rPr>
              <a:t>Learn about </a:t>
            </a:r>
            <a:r>
              <a:rPr lang="en-US" sz="5500" baseline="30000" dirty="0" smtClean="0">
                <a:solidFill>
                  <a:schemeClr val="bg1"/>
                </a:solidFill>
              </a:rPr>
              <a:t>asphalt advantages </a:t>
            </a:r>
            <a:r>
              <a:rPr lang="en-US" sz="5500" baseline="30000" dirty="0">
                <a:solidFill>
                  <a:schemeClr val="bg1"/>
                </a:solidFill>
              </a:rPr>
              <a:t>and the important role it </a:t>
            </a:r>
            <a:r>
              <a:rPr lang="en-US" sz="5500" baseline="30000" dirty="0" smtClean="0">
                <a:solidFill>
                  <a:schemeClr val="bg1"/>
                </a:solidFill>
              </a:rPr>
              <a:t>plays in </a:t>
            </a:r>
            <a:br>
              <a:rPr lang="en-US" sz="5500" baseline="30000" dirty="0" smtClean="0">
                <a:solidFill>
                  <a:schemeClr val="bg1"/>
                </a:solidFill>
              </a:rPr>
            </a:br>
            <a:r>
              <a:rPr lang="en-US" sz="5500" baseline="30000" dirty="0" smtClean="0">
                <a:solidFill>
                  <a:schemeClr val="bg1"/>
                </a:solidFill>
              </a:rPr>
              <a:t>our </a:t>
            </a:r>
            <a:r>
              <a:rPr lang="en-US" sz="5500" baseline="30000" dirty="0">
                <a:solidFill>
                  <a:schemeClr val="bg1"/>
                </a:solidFill>
              </a:rPr>
              <a:t>daily activities.</a:t>
            </a:r>
          </a:p>
        </p:txBody>
      </p:sp>
      <p:pic>
        <p:nvPicPr>
          <p:cNvPr id="14340" name="Picture 4" descr="asphaltadvantages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035050"/>
            <a:ext cx="37719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914400" y="1600200"/>
            <a:ext cx="3657600" cy="0"/>
          </a:xfrm>
          <a:prstGeom prst="line">
            <a:avLst/>
          </a:prstGeom>
          <a:ln w="28575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5486757" y="5596066"/>
            <a:ext cx="2805029" cy="314325"/>
            <a:chOff x="5486757" y="5596066"/>
            <a:chExt cx="2805029" cy="314325"/>
          </a:xfrm>
        </p:grpSpPr>
        <p:pic>
          <p:nvPicPr>
            <p:cNvPr id="12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486757" y="5596066"/>
              <a:ext cx="114228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072586" y="5632848"/>
              <a:ext cx="1219200" cy="207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3" name="Straight Connector 22"/>
            <p:cNvCxnSpPr/>
            <p:nvPr/>
          </p:nvCxnSpPr>
          <p:spPr>
            <a:xfrm flipV="1">
              <a:off x="6858000" y="5598599"/>
              <a:ext cx="0" cy="311792"/>
            </a:xfrm>
            <a:prstGeom prst="line">
              <a:avLst/>
            </a:prstGeom>
            <a:ln w="9525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7851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phalt advantage46_sustainability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745" y="152400"/>
            <a:ext cx="8844855" cy="653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34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sphalt advantage01_comfor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744" y="152399"/>
            <a:ext cx="8844855" cy="653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20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phalt advantage09_safety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881" y="166784"/>
            <a:ext cx="8844855" cy="652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4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sphalt advantage07_economics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66784"/>
            <a:ext cx="8811884" cy="652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34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3223</TotalTime>
  <Words>122</Words>
  <Application>Microsoft Macintosh PowerPoint</Application>
  <PresentationFormat>On-screen Show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Asphalt Advantages</dc:title>
  <dc:subject/>
  <dc:creator>EAPA | eurobitume</dc:creator>
  <cp:keywords/>
  <dc:description/>
  <cp:lastModifiedBy>rizco</cp:lastModifiedBy>
  <cp:revision>240</cp:revision>
  <dcterms:created xsi:type="dcterms:W3CDTF">2012-06-04T17:44:33Z</dcterms:created>
  <dcterms:modified xsi:type="dcterms:W3CDTF">2016-05-31T22:47:22Z</dcterms:modified>
  <cp:category/>
</cp:coreProperties>
</file>